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9"/>
  </p:notesMasterIdLst>
  <p:sldIdLst>
    <p:sldId id="859" r:id="rId2"/>
    <p:sldId id="1238" r:id="rId3"/>
    <p:sldId id="1242" r:id="rId4"/>
    <p:sldId id="1243" r:id="rId5"/>
    <p:sldId id="1244" r:id="rId6"/>
    <p:sldId id="1245" r:id="rId7"/>
    <p:sldId id="1246" r:id="rId8"/>
    <p:sldId id="1247" r:id="rId9"/>
    <p:sldId id="1248" r:id="rId10"/>
    <p:sldId id="1249" r:id="rId11"/>
    <p:sldId id="1250" r:id="rId12"/>
    <p:sldId id="1251" r:id="rId13"/>
    <p:sldId id="1252" r:id="rId14"/>
    <p:sldId id="1253" r:id="rId15"/>
    <p:sldId id="1239" r:id="rId16"/>
    <p:sldId id="1240" r:id="rId17"/>
    <p:sldId id="1241" r:id="rId18"/>
    <p:sldId id="1254" r:id="rId19"/>
    <p:sldId id="1255" r:id="rId20"/>
    <p:sldId id="1256" r:id="rId21"/>
    <p:sldId id="1257" r:id="rId22"/>
    <p:sldId id="1258" r:id="rId23"/>
    <p:sldId id="1259" r:id="rId24"/>
    <p:sldId id="1261" r:id="rId25"/>
    <p:sldId id="1260" r:id="rId26"/>
    <p:sldId id="1262" r:id="rId27"/>
    <p:sldId id="1263" r:id="rId28"/>
    <p:sldId id="1264" r:id="rId29"/>
    <p:sldId id="1265" r:id="rId30"/>
    <p:sldId id="1266" r:id="rId31"/>
    <p:sldId id="1267" r:id="rId32"/>
    <p:sldId id="1268" r:id="rId33"/>
    <p:sldId id="1269" r:id="rId34"/>
    <p:sldId id="1270" r:id="rId35"/>
    <p:sldId id="1271" r:id="rId36"/>
    <p:sldId id="1272" r:id="rId37"/>
    <p:sldId id="1273" r:id="rId3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583038" y="-27384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YL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124744"/>
            <a:ext cx="11523345" cy="2438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4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Scientists who changed the world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9069" y="3389135"/>
            <a:ext cx="1152334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1</a:t>
            </a: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Welcome to the unit </a:t>
            </a:r>
            <a:endParaRPr lang="en-US" altLang="zh-CN" sz="48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&amp; 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Reading</a:t>
            </a:r>
            <a:endParaRPr lang="zh-CN" altLang="en-US" sz="48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flier is flying a new-type jet plane on trial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飞行员正在驾驶一架新式喷气机做试验飞行。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Trial and error is the source of our knowledge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尝试和失败同是学识之源。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suspect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trial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警方决定将嫌疑人送法院审理。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conducted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trials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drug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volunteers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他们在志愿者身上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试验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criminal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这名罪犯下个月将受审。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trial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这个案子仍在审理中。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theft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他因盗窃而受审。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89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2214"/>
            <a:ext cx="11494901" cy="1814521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limited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有限的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qinghao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extract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trials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resources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因为研究资源有限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很难生产足够的青蒿提取物用于大型试验。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2569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be limited to ...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受限制于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vacation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destinations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我们度假的选择仅限于几个目的地。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TS8.eps" descr="id:214748954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3472409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42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334566" y="924869"/>
            <a:ext cx="11512136" cy="3944291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7085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界限；限度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限制；限定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within the limit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范围内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a limit to ...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规定限度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 the limit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超过限度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a/no limit 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是有限的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无限的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 ...to ...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限制在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内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limitless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无限的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知识拓展.eps" descr="id:21474895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3942" y="732986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63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budget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我们必须在预算范围内工作。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老师限定了考试时间。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behaviour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tolerance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他的行为超过了容忍限度。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一个人的能力是有限的。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人类的想象力是无限的。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expenses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我们应该把费用限制在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元以内。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limitless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从山顶看到的景色是无限的。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44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2215"/>
            <a:ext cx="11494901" cy="1800762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5069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postpone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延迟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延期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trials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postponed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sufficient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因为他们没有充足的安全性数据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在病人身上进行的试验有可能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752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postpone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for five months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延期五个月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postpone... from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开始延期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postpone... on account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延期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postpone... till/to/until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推迟至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postpone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account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unfavourable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由于天气不好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我们只得将运动会推迟。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postpone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咱们在获取更多情报之后再作决定也不迟。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95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postponed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account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会议因天气恶劣而延期。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postponed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account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funds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体育赛事因缺乏资金而延期。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postponed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他们把旅行推迟到下个月。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concert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postponed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音乐会已推迟到下周。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postponed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考试被推迟到下周一。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21267"/>
            <a:ext cx="11494901" cy="2367773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0469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beneficial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有益的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有用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Perhaps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wisdom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medicine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medicines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beneficial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global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也许下一代的科学家借鉴中医的智慧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确实会发现更多有益于全球医疗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药物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33797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beneficial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for/to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beneficial effect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有利的影响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economically beneficial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经济上有益的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highly beneficial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非常有益的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Fresh air is beneficial to our health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新鲜空气有益健康。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beneficial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effect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economy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新政策对当地经济产生了有利的影响。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investment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economically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beneficial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company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这项投资对公司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经济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Regular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beneficial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经常锻炼对你的健康非常有益。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95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53569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03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42975"/>
            <a:ext cx="11512136" cy="685825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872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benefit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益处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使受益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money is used for the benefit of the poor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这笔钱是用来造福穷人的。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rain will benefit the crops greatly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这场雨对庄稼大有好处。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sure everyone will benefit a lot from this activity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我相信每个人都会从这次活动中受益良多。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5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764704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33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 bwMode="auto">
          <a:xfrm>
            <a:off x="351801" y="2083273"/>
            <a:ext cx="11460681" cy="1777776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0433"/>
            <a:ext cx="11485848" cy="2480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intend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&amp;vi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想要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计划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意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指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1969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intended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disease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年屠呦呦担任了一个课题组的组长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这个课题组计划找到该疾病的治疗方法。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94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5094" y="1124744"/>
            <a:ext cx="1730166" cy="345527"/>
          </a:xfrm>
          <a:prstGeom prst="rect">
            <a:avLst/>
          </a:prstGeom>
        </p:spPr>
      </p:pic>
      <p:pic>
        <p:nvPicPr>
          <p:cNvPr id="4" name="核心知识过.eps" descr="id:21474894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99418" y="657348"/>
            <a:ext cx="4608720" cy="48198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532484" y="1795802"/>
            <a:ext cx="11279998" cy="522016"/>
            <a:chOff x="351801" y="1412776"/>
            <a:chExt cx="11478787" cy="53121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 bwMode="auto">
          <a:xfrm>
            <a:off x="351801" y="1709446"/>
            <a:ext cx="11494901" cy="743804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13726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speed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加速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ensure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为了加速进程并确保它的安全性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95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681" y="791864"/>
            <a:ext cx="1846093" cy="35488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32484" y="1421975"/>
            <a:ext cx="11279998" cy="522016"/>
            <a:chOff x="351801" y="1412776"/>
            <a:chExt cx="11478787" cy="531215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2798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52029"/>
            <a:ext cx="11665296" cy="3917132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085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作名词：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 up speed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逐渐加速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a high/low/full/top speed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以高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最高速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a speed of...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all speed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全速地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burst of speed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突然加速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 full speed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全速地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6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1904" y="772584"/>
            <a:ext cx="1885931" cy="33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2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34566" y="879604"/>
            <a:ext cx="11512136" cy="2658755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作动词：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speed across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疾驶通过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speed down the street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沿着街道飞驰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speed over the country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迅速在全国传开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speed through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迅速通过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82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kilometres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这辆车正以每小时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公里的速度行驶。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ambulance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rushed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救护车全速开往医院。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athlete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这位运动员在最后一圈突然加速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赢得了比赛。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towards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destination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火车全速驶向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engine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raced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消防车全速穿过街道以抵达火灾现场。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bridge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汽车疾驶通过那座桥。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29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motorcycle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causing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摩托车沿着街道飞驰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制造了很多噪音。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这条新闻几个小时内就迅速在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全国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traffic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他们设法迅速通过了交通堵塞。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82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21267"/>
            <a:ext cx="11460681" cy="1215645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967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成功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奏效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达到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目的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efforts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屠呦呦和其团队的努力终于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有了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33797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285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 bwMode="auto">
          <a:xfrm>
            <a:off x="334566" y="924869"/>
            <a:ext cx="11512136" cy="3368227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878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 a bill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付账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 a visit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访问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 by check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用支票支付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 in advance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预付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 in cash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以现款支付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 in full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全部付清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拓展.eps" descr="id:21474896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4782" y="745336"/>
            <a:ext cx="1885931" cy="33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27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electricity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他忘了付电费。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grandparents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这个周末我们应该去看望爷爷奶奶。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prefer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如果你愿意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可以用支票支付。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necessary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advance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hotel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预订酒店时需要预付。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prefer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cash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很多人仍然喜欢用现金支付。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他们设法把房款全部付清了。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0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88799" y="1385472"/>
            <a:ext cx="11423683" cy="2395262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346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upon/on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利用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凭借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依靠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依赖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临近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Perhaps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wisdom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medicine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medicines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beneficial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global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也许下一代的科学家借鉴中医的智慧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确实会发现更多有益于全球医疗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药物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06638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3605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023621"/>
            <a:ext cx="11512136" cy="1685300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886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 near/close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时间、空间的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）临近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 a conclusion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from...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）得出结论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 one’s attention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）吸引某人（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）注意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people draw near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hear the deep growling roar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人们走近时能听到深沉的轰隆声。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important to draw a conclusion from the facts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从事实中得出结论很重要。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6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59234"/>
            <a:ext cx="1800200" cy="319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57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64494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intend sb to do sth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打算让某人做某事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intend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𝐝𝐨𝐢𝐧𝐠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𝐭𝐨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𝐝𝐨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𝐬𝐭𝐡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打算做某事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}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𝐡𝐚𝐝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𝐢𝐧𝐭𝐞𝐧𝐝𝐞𝐝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𝐭𝐨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𝐝𝐨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𝐬𝐭𝐡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𝐢𝐧𝐭𝐞𝐧𝐝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𝐭𝐨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𝐡𝐚𝐯𝐞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𝐝𝐨𝐧𝐞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𝐬𝐭𝐡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本来打算做某事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 intended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𝐭𝐨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𝐝𝐨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𝐬𝐭𝐡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专门做某事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𝐟𝐨𝐫</m:t>
                              </m:r>
                              <m:r>
                                <m:rPr>
                                  <m:nor/>
                                </m:rP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𝐬𝐛</m:t>
                              </m:r>
                              <m:r>
                                <m:rPr>
                                  <m:nor/>
                                </m:rPr>
                                <a:rPr lang="en-US" altLang="zh-CN" b="1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专门给某人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 intend you to come with me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我打算让你和我一起去。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What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do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you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intend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doing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when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you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get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here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你打算到这里干什么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had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intended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to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tell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you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the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truth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that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time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那个时候我本打算告诉你真相的。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644943"/>
              </a:xfrm>
              <a:blipFill>
                <a:blip r:embed="rId2"/>
                <a:stretch>
                  <a:fillRect l="-796" b="-16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TS8.eps" descr="id:214748949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8667" y="944516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5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 bwMode="auto">
          <a:xfrm>
            <a:off x="334566" y="1142850"/>
            <a:ext cx="11579794" cy="3166600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2289"/>
            <a:ext cx="11485848" cy="33355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❶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become the first female scientist of the People’s Republic of China 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u="sng" dirty="0" smtClean="0">
                <a:solidFill>
                  <a:srgbClr val="F08100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receive a Nobel Prize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u="sng" dirty="0" smtClean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awarded </a:t>
            </a:r>
            <a:r>
              <a:rPr lang="en-US" altLang="zh-CN" b="1" u="sng" dirty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her contribution to </a:t>
            </a:r>
            <a:r>
              <a:rPr lang="en-US" altLang="zh-CN" b="1" u="sng" dirty="0" smtClean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u="sng" dirty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 smtClean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 </a:t>
            </a:r>
            <a:r>
              <a:rPr lang="en-US" altLang="zh-CN" b="1" u="sng" dirty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 malaria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F08100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deadliest </a:t>
            </a:r>
            <a:r>
              <a:rPr lang="en-US" altLang="zh-CN" b="1" u="sng" dirty="0" smtClean="0">
                <a:solidFill>
                  <a:srgbClr val="F08100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diseases</a:t>
            </a:r>
            <a:r>
              <a:rPr lang="en-US" altLang="zh-CN" b="1" u="sng" dirty="0" smtClean="0">
                <a:solidFill>
                  <a:srgbClr val="F081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F08100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human history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屠呦呦成为中华人民共和国第一位获得诺贝尔奖的女科学家。她获奖是因为她在抗击疟疾中做出的贡献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疟疾是人类历史上最致命的疾病之一。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4.eps" descr="id:21474896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9907" y="774131"/>
            <a:ext cx="1609077" cy="3103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982638" y="2060848"/>
                <a:ext cx="237626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>
                          <a:solidFill>
                            <a:srgbClr val="F08100"/>
                          </a:solidFill>
                          <a:uFill>
                            <a:solidFill>
                              <a:srgbClr val="FD700A"/>
                            </a:solidFill>
                          </a:u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不定式作定语</m:t>
                      </m:r>
                    </m:oMath>
                  </m:oMathPara>
                </a14:m>
                <a:endParaRPr lang="zh-CN" altLang="en-US" sz="24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638" y="2060848"/>
                <a:ext cx="2376264" cy="461665"/>
              </a:xfrm>
              <a:prstGeom prst="rect">
                <a:avLst/>
              </a:prstGeom>
              <a:blipFill>
                <a:blip r:embed="rId3"/>
                <a:stretch>
                  <a:fillRect b="-157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6527254" y="2060847"/>
                <a:ext cx="250581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 smtClean="0">
                          <a:solidFill>
                            <a:srgbClr val="00AEE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过去分词作定语</m:t>
                      </m:r>
                    </m:oMath>
                  </m:oMathPara>
                </a14:m>
                <a:endParaRPr lang="zh-CN" altLang="en-US" sz="2400">
                  <a:solidFill>
                    <a:srgbClr val="00AEE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7254" y="2060847"/>
                <a:ext cx="2505814" cy="461665"/>
              </a:xfrm>
              <a:prstGeom prst="rect">
                <a:avLst/>
              </a:prstGeom>
              <a:blipFill>
                <a:blip r:embed="rId4"/>
                <a:stretch>
                  <a:fillRect b="-157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1855787" y="2799724"/>
                <a:ext cx="219643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>
                          <a:solidFill>
                            <a:srgbClr val="F081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同位语同位语</m:t>
                      </m:r>
                    </m:oMath>
                  </m:oMathPara>
                </a14:m>
                <a:endParaRPr lang="zh-CN" altLang="en-US" sz="24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5787" y="2799724"/>
                <a:ext cx="2196435" cy="461665"/>
              </a:xfrm>
              <a:prstGeom prst="rect">
                <a:avLst/>
              </a:prstGeom>
              <a:blipFill>
                <a:blip r:embed="rId5"/>
                <a:stretch>
                  <a:fillRect b="-144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766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34566" y="1133382"/>
            <a:ext cx="11516420" cy="1754674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23785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𝐁𝐨𝐫𝐧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𝟏𝟗𝟑𝟎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过去分词作状语</m:t>
                        </m:r>
                      </m:lim>
                    </m:limLow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in Ningbo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Zhejiang Province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Tu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studied medicine at university in Beijing between 1951 and 1955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屠呦呦于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1930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年出生在浙江省宁波市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1951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年至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1955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年在北京的大学学习医学。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237857"/>
              </a:xfrm>
              <a:blipFill>
                <a:blip r:embed="rId2"/>
                <a:stretch>
                  <a:fillRect l="-796" r="-849" b="-29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279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分词作状语的用法：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）过去分词或过去分词短语作状语时，可以表示时间、原因、结果、条件、让步、方式、伴随等，还表示被动或完成。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）过去分词的逻辑主语一般与句子的主语一致。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）过去分词表示的动作与句子的主语之间在逻辑上为动宾关系。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Deeply moved by the story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excited people stopped quarrelling with each other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被这个故事深深地感动了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这些激动的人停止了争吵。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paused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absorbed by his reflections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他停下来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陷入了沉思。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96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245" y="926826"/>
            <a:ext cx="935345" cy="31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5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34565" y="836712"/>
            <a:ext cx="11561687" cy="2685086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89829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❸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She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completed further training courses in traditional Chinese medicine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𝐚𝐜𝐪𝐮𝐢𝐫𝐢𝐧𝐠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𝐛𝐫𝐨𝐚𝐝</m:t>
                            </m:r>
                            <m:r>
                              <a:rPr lang="en-US" altLang="zh-CN" b="1" i="1" smtClean="0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knowledge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of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both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traditional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Chinese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medicine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and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Western</m:t>
                            </m:r>
                            <m:r>
                              <m:rPr>
                                <m:nor/>
                              </m:rPr>
                              <a:rPr lang="en-US" altLang="zh-CN" b="1" dirty="0">
                                <a:solidFill>
                                  <a:srgbClr val="F08100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现在分词作伴随状语</m:t>
                        </m:r>
                      </m:lim>
                    </m:limLow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1" u="sng" dirty="0">
                        <a:solidFill>
                          <a:srgbClr val="F08100"/>
                        </a:solidFill>
                        <a:uFill>
                          <a:solidFill>
                            <a:srgbClr val="FD700A"/>
                          </a:solidFill>
                        </a:u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medicine</m:t>
                    </m:r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b="1" u="sng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她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完成了进一步的传统中医培训课程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掌握了广泛的中西医知识。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898294"/>
              </a:xfrm>
              <a:blipFill>
                <a:blip r:embed="rId2"/>
                <a:stretch>
                  <a:fillRect l="-796" r="-849" b="-6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960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作状语时，一般情况下，其逻辑主语应与主句的主语保持一致。可以表示时间、原因、结果、条件、让步、方式或伴随动作等，除作伴随状语外，相当于与之对应的状语从句。而作伴随状语时，可转换为并列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Hearing the good news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jumped with joy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heard the good news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jumped with joy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当听到这个好消息之后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我高兴得跳了起来。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entered the classroom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following their English teacher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students entered the classroom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they followed their English teacher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学生们跟着英语老师走进教室。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96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772" y="908720"/>
            <a:ext cx="935345" cy="31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67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34566" y="881561"/>
            <a:ext cx="11507367" cy="1562875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❹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hard to produce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 </a:t>
            </a:r>
            <a:r>
              <a:rPr lang="en-US" altLang="zh-CN" b="1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qinghao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extract for large trials because research resources were limited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因为研究资源有限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很难生产足够的青蒿提取物用于大型试验。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52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句含有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＋形容词＋不定式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结构。其中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是形式主语， 不定式短语是真正的主语。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hard to think of a world without metals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很难想象一个没有金属的世界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是什么样子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is/was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for/of 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sth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结构中，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前面的形容词通常是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necessary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 这些形容词多与事物的特征有关。而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前面的形容词常常是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stupid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silly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bright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 这些形容词常与人的性格特点有关。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considerate of you to see me off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你为我送行真体贴。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tough for me to finish the task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完成这项任务对我来说很难。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96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7191" y="908720"/>
            <a:ext cx="935346" cy="31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70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97293"/>
            <a:ext cx="11512136" cy="2287691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866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作形式主语的其他常见句型：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no good/use doing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做某事是没有好处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用处的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＋过去分词＋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6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0476" y="818606"/>
            <a:ext cx="1957939" cy="347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25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06763"/>
            <a:ext cx="11512136" cy="4682477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0166"/>
            <a:ext cx="11485848" cy="571919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过去式：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intended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过去分词：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intended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intention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意图，目的，意向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an/the intention of 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抱有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的目的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original intention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初衷，原始意图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intention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好心，良好的意图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 intention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真实意图，真正目的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evil intention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歹意，罪恶的动机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behavioural intention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行为意向，行为意图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programme was set up with the intention of providing help for homeless people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设立这个项目的目的是为无家可归的人提供帮助。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5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3415" y="728612"/>
            <a:ext cx="1885931" cy="33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16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21268"/>
            <a:ext cx="11508239" cy="1801766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experiment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试验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尝试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实践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做试验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进行实验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尝试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redesigned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experiments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extracting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herb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temperature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damage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effective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屠呦呦重新设计了实验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为了不损害其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抗疟的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有效成分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她尝试在低温下提取青蒿。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33797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5205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carry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out/perform/conduct an experiment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进行实验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做一项实验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 an experiment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设计实验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an experiment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尝试一项实验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experiment in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experiment on/upon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上做实验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experiment with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做实验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carried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experiment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科学家们昨天进行了一项重要的实验。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experiment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他们下周要进行一项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95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9907" y="962622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64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3239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conducted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experiment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hypothesis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研究团队做了一项实验来检验这个假设。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talented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designing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experiments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他在设计实验方面很有天赋。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experiment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theory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咱们尝试一项实验看看这个理论是否正确。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experimenting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medicine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他们多年来一直在做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医学</a:t>
            </a:r>
            <a:endParaRPr lang="en-US" altLang="zh-CN" sz="2300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experimented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drug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科学家们在老鼠身上做实验来研究这种新药。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experimenting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materials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product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她正在以不同的材料做实验以创造一种新产品。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63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2214"/>
            <a:ext cx="11460681" cy="1814521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trial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试用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试验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审讯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审判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考验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测试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试验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qinghao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extract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trials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resources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limited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因为研究资源有限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很难生产足够的青蒿提取物用于大型试验。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8840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 bwMode="auto">
          <a:xfrm>
            <a:off x="334566" y="961081"/>
            <a:ext cx="11512136" cy="3332015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6801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sb to trial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将某人送法院审理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conduct trials with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 a trial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受审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 trial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在审理中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on trial for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而受审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trial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在试用期；在试验中；在受审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trial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error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反复试验，从失败中找到解决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办法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5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786974"/>
            <a:ext cx="1957939" cy="347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46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2588</Words>
  <Application>Microsoft Office PowerPoint</Application>
  <PresentationFormat>自定义</PresentationFormat>
  <Paragraphs>196</Paragraphs>
  <Slides>37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7" baseType="lpstr">
      <vt:lpstr>MS Mincho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591</cp:revision>
  <dcterms:created xsi:type="dcterms:W3CDTF">2020-11-06T05:24:00Z</dcterms:created>
  <dcterms:modified xsi:type="dcterms:W3CDTF">2025-11-07T13:25:26Z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